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IBM Plex Sans"/>
      <p:regular r:id="rId23"/>
      <p:bold r:id="rId24"/>
      <p:italic r:id="rId25"/>
      <p:boldItalic r:id="rId26"/>
    </p:embeddedFont>
    <p:embeddedFont>
      <p:font typeface="IBM Plex Sans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1B5B31-A193-4C30-A862-0AC7E2857898}">
  <a:tblStyle styleId="{C01B5B31-A193-4C30-A862-0AC7E28578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BMPlexSans-bold.fntdata"/><Relationship Id="rId23" Type="http://schemas.openxmlformats.org/officeDocument/2006/relationships/font" Target="fonts/IBMPlex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IBMPlexSans-boldItalic.fntdata"/><Relationship Id="rId25" Type="http://schemas.openxmlformats.org/officeDocument/2006/relationships/font" Target="fonts/IBMPlexSans-italic.fntdata"/><Relationship Id="rId28" Type="http://schemas.openxmlformats.org/officeDocument/2006/relationships/font" Target="fonts/IBMPlexSansSemiBold-bold.fntdata"/><Relationship Id="rId27" Type="http://schemas.openxmlformats.org/officeDocument/2006/relationships/font" Target="fonts/IBMPlexSansSemiBo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Sans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IBMPlexSansSemiBold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8c09fe80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8c09fe80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8c09fe80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8c09fe80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8c09fe80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8c09fe80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8c09fe80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8c09fe80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8c09fe80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8c09fe80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8c09fe80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8c09fe80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c2bf2a5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c2bf2a5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8c09fe80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8c09fe8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8c09fe80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8c09fe80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8c09fe80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28c09fe80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8c09fe80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8c09fe80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9" Type="http://schemas.openxmlformats.org/officeDocument/2006/relationships/hyperlink" Target="https://live.browserstack.com/dashboard" TargetMode="External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hyperlink" Target="https://www.genymotion.com/" TargetMode="External"/><Relationship Id="rId8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image" Target="../media/image48.png"/><Relationship Id="rId8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jpg"/><Relationship Id="rId4" Type="http://schemas.openxmlformats.org/officeDocument/2006/relationships/image" Target="../media/image49.jp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Relationship Id="rId7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Relationship Id="rId5" Type="http://schemas.openxmlformats.org/officeDocument/2006/relationships/image" Target="../media/image44.jp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200658" y="986688"/>
            <a:ext cx="8520600" cy="18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Mobile WEB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1"/>
          <p:cNvSpPr txBox="1"/>
          <p:nvPr/>
        </p:nvSpPr>
        <p:spPr>
          <a:xfrm>
            <a:off x="635525" y="360000"/>
            <a:ext cx="76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Способы тестирования адаптивной верстки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4" name="Google Shape;29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3025" y="2214113"/>
            <a:ext cx="5734050" cy="2771775"/>
          </a:xfrm>
          <a:prstGeom prst="rect">
            <a:avLst/>
          </a:prstGeom>
          <a:noFill/>
          <a:ln cap="flat" cmpd="sng" w="3810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6825" y="950374"/>
            <a:ext cx="4691425" cy="262625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6" name="Google Shape;296;p41"/>
          <p:cNvSpPr txBox="1"/>
          <p:nvPr/>
        </p:nvSpPr>
        <p:spPr>
          <a:xfrm>
            <a:off x="1196825" y="3920450"/>
            <a:ext cx="171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6363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8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BrowserStack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2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2"/>
          <p:cNvSpPr txBox="1"/>
          <p:nvPr/>
        </p:nvSpPr>
        <p:spPr>
          <a:xfrm>
            <a:off x="635525" y="360000"/>
            <a:ext cx="76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Способы тестирования адаптивной верстки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5" name="Google Shape;30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3851" y="898450"/>
            <a:ext cx="4711148" cy="3827799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p42"/>
          <p:cNvSpPr txBox="1"/>
          <p:nvPr/>
        </p:nvSpPr>
        <p:spPr>
          <a:xfrm>
            <a:off x="1196825" y="898450"/>
            <a:ext cx="17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Toggle Device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3"/>
          <p:cNvSpPr txBox="1"/>
          <p:nvPr/>
        </p:nvSpPr>
        <p:spPr>
          <a:xfrm>
            <a:off x="635525" y="360000"/>
            <a:ext cx="76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Способы тестирования адаптивной верстки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43"/>
          <p:cNvSpPr txBox="1"/>
          <p:nvPr/>
        </p:nvSpPr>
        <p:spPr>
          <a:xfrm>
            <a:off x="1196825" y="898450"/>
            <a:ext cx="173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Genymotion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8">
            <a:alphaModFix/>
          </a:blip>
          <a:srcRect b="11968" l="4685" r="3973" t="4565"/>
          <a:stretch/>
        </p:blipFill>
        <p:spPr>
          <a:xfrm>
            <a:off x="2732400" y="1035850"/>
            <a:ext cx="5449100" cy="3197139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4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4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/>
        </p:nvSpPr>
        <p:spPr>
          <a:xfrm>
            <a:off x="635525" y="360000"/>
            <a:ext cx="840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что стоит обращать внимание. </a:t>
            </a:r>
            <a:r>
              <a:rPr b="1" lang="ru" sz="24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Верстка</a:t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6825" y="917700"/>
            <a:ext cx="1820642" cy="392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26876" y="917700"/>
            <a:ext cx="3029301" cy="403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5"/>
          <p:cNvSpPr txBox="1"/>
          <p:nvPr/>
        </p:nvSpPr>
        <p:spPr>
          <a:xfrm>
            <a:off x="635525" y="360000"/>
            <a:ext cx="840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что стоит обращать внимание. </a:t>
            </a:r>
            <a:r>
              <a:rPr b="1" lang="ru" sz="24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Ориентация</a:t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6825" y="875225"/>
            <a:ext cx="1811353" cy="392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8125" y="1258700"/>
            <a:ext cx="5446848" cy="25174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5"/>
          <p:cNvSpPr/>
          <p:nvPr/>
        </p:nvSpPr>
        <p:spPr>
          <a:xfrm>
            <a:off x="3702025" y="1116775"/>
            <a:ext cx="2505000" cy="2843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6"/>
          <p:cNvSpPr txBox="1"/>
          <p:nvPr/>
        </p:nvSpPr>
        <p:spPr>
          <a:xfrm>
            <a:off x="635525" y="360000"/>
            <a:ext cx="84096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что стоит обращать внимание. 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Логика и заголовки</a:t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также переходы между </a:t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экранами…</a:t>
            </a:r>
            <a:endParaRPr b="1" sz="24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1075" y="1023325"/>
            <a:ext cx="1813851" cy="392459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6"/>
          <p:cNvSpPr/>
          <p:nvPr/>
        </p:nvSpPr>
        <p:spPr>
          <a:xfrm>
            <a:off x="5877000" y="963475"/>
            <a:ext cx="1962000" cy="31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058265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91525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1122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29162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8" name="Google Shape;198;p34"/>
          <p:cNvCxnSpPr>
            <a:stCxn id="199" idx="4"/>
            <a:endCxn id="200" idx="0"/>
          </p:cNvCxnSpPr>
          <p:nvPr/>
        </p:nvCxnSpPr>
        <p:spPr>
          <a:xfrm>
            <a:off x="4686875" y="3407513"/>
            <a:ext cx="0" cy="325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686875" y="2609888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5" name="Google Shape;205;p34"/>
          <p:cNvCxnSpPr/>
          <p:nvPr/>
        </p:nvCxnSpPr>
        <p:spPr>
          <a:xfrm>
            <a:off x="4680700" y="17810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4"/>
          <p:cNvSpPr/>
          <p:nvPr/>
        </p:nvSpPr>
        <p:spPr>
          <a:xfrm>
            <a:off x="4449850" y="21368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13143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4"/>
          <p:cNvSpPr/>
          <p:nvPr/>
        </p:nvSpPr>
        <p:spPr>
          <a:xfrm>
            <a:off x="4456025" y="29458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546350" y="45378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295925" y="1298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320400" y="2165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320400" y="29367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326750" y="37423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4547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4230250" y="13045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4236425" y="2138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4236425" y="2963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cxnSp>
        <p:nvCxnSpPr>
          <p:cNvPr id="221" name="Google Shape;221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4"/>
          <p:cNvSpPr/>
          <p:nvPr/>
        </p:nvSpPr>
        <p:spPr>
          <a:xfrm>
            <a:off x="4456025" y="3732613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2" name="Google Shape;222;p34"/>
          <p:cNvSpPr txBox="1"/>
          <p:nvPr/>
        </p:nvSpPr>
        <p:spPr>
          <a:xfrm>
            <a:off x="4230238" y="37506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3" name="Google Shape;223;p34"/>
          <p:cNvCxnSpPr/>
          <p:nvPr/>
        </p:nvCxnSpPr>
        <p:spPr>
          <a:xfrm>
            <a:off x="770850" y="175952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4"/>
          <p:cNvSpPr/>
          <p:nvPr/>
        </p:nvSpPr>
        <p:spPr>
          <a:xfrm>
            <a:off x="539988" y="37270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5" name="Google Shape;225;p34"/>
          <p:cNvCxnSpPr/>
          <p:nvPr/>
        </p:nvCxnSpPr>
        <p:spPr>
          <a:xfrm>
            <a:off x="770850" y="4198388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4"/>
          <p:cNvCxnSpPr/>
          <p:nvPr/>
        </p:nvCxnSpPr>
        <p:spPr>
          <a:xfrm>
            <a:off x="4680700" y="419961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540000" y="1129800"/>
            <a:ext cx="6810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Адаптивная верстка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Agent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Mobile WEB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тестировать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50" y="23818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Адаптивная верстка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6" name="Google Shape;24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066500"/>
            <a:ext cx="5568924" cy="277521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5604000" y="1270175"/>
            <a:ext cx="3465900" cy="23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6363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Сверстать сайт для каждого устройства отдельно не получится. Количество устройств огромное, и у каждого устройства есть своя диагональ экрана.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635525" y="360000"/>
            <a:ext cx="619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Адаптивная верстка через медиазапросы CSS3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256" name="Google Shape;256;p37"/>
          <p:cNvGraphicFramePr/>
          <p:nvPr/>
        </p:nvGraphicFramePr>
        <p:xfrm>
          <a:off x="815200" y="14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{C01B5B31-A193-4C30-A862-0AC7E2857898}</a:tableStyleId>
              </a:tblPr>
              <a:tblGrid>
                <a:gridCol w="7017650"/>
              </a:tblGrid>
              <a:tr h="876300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@media screen and (max-width: 640px) {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.wrap {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	clear: both;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	font-size: 1.3em; }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7" name="Google Shape;257;p37"/>
          <p:cNvGraphicFramePr/>
          <p:nvPr/>
        </p:nvGraphicFramePr>
        <p:xfrm>
          <a:off x="815200" y="318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{C01B5B31-A193-4C30-A862-0AC7E2857898}</a:tableStyleId>
              </a:tblPr>
              <a:tblGrid>
                <a:gridCol w="7017650"/>
              </a:tblGrid>
              <a:tr h="979825"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@media screen and (min-width: 800px) and (max-width: 1200px) {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	.wrap {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	clear: both;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	font-size: 1.3em; }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just">
                        <a:lnSpc>
                          <a:spcPct val="10454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solidFill>
                          <a:schemeClr val="lt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63500" marB="63500" marR="63500" marL="63500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Адаптивная верстка с jQuery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695375" y="954225"/>
            <a:ext cx="7953300" cy="3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&lt;script type="text/javascript" src="http://ajax.googleapis.com/ajax/libs/jquery/1.4.4/jquery.min.js"&gt;&lt;/script&gt;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&lt;script type="text/javascript"&gt;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$(document).ready(function(){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	$(window).bind("resize", resizeWindow);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	function resizeWindow(e){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	var newWindowWidth = $(window).width();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	</a:t>
            </a:r>
            <a:r>
              <a:rPr i="1"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 Если ширина меньше 600 px, используется таблица стилей для мобильного</a:t>
            </a:r>
            <a:endParaRPr i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	if(newWindowWidth &lt; 600){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	$("link[rel=stylesheet]").attr({href : "mobile.css"});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	} else if(newWindowWidth &gt; 600){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	</a:t>
            </a:r>
            <a:r>
              <a:rPr i="1"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// Если ширина больше 600 px, используется таблица стилей для десктопа</a:t>
            </a:r>
            <a:endParaRPr i="1"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  	$("link[rel=stylesheet]").attr({href : "style.css"});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	}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	}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 });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Адаптивная верстка с Bootstrap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5" name="Google Shape;27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9600" y="1472563"/>
            <a:ext cx="7728645" cy="23237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635525" y="360000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 Agent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4" name="Google Shape;284;p40"/>
          <p:cNvSpPr txBox="1"/>
          <p:nvPr/>
        </p:nvSpPr>
        <p:spPr>
          <a:xfrm>
            <a:off x="882325" y="1270175"/>
            <a:ext cx="79716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6363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User-Agent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HTTP-заголовок, отправляемый клиентом серверу, который содержит строку, описывающую клиентский браузер, операционную систему, разрядность и другие характеристики клиента.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40"/>
          <p:cNvSpPr txBox="1"/>
          <p:nvPr/>
        </p:nvSpPr>
        <p:spPr>
          <a:xfrm>
            <a:off x="946925" y="2905375"/>
            <a:ext cx="7694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36363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ru" sz="1100">
                <a:solidFill>
                  <a:schemeClr val="lt1"/>
                </a:solidFill>
              </a:rPr>
              <a:t>Mozilla/5.0 (Windows NT 6.1; Win64; x64) AppleWebKit/537.36 (KHTML, like Gecko) Chrome/87.0.4280.60 YaBrowser/20.12.0.963 Yowser/2.5 Safari/537.36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C1C3E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